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10287000" cx="18288000"/>
  <p:notesSz cx="6858000" cy="9144000"/>
  <p:embeddedFontLst>
    <p:embeddedFont>
      <p:font typeface="Roboto"/>
      <p:regular r:id="rId67"/>
      <p:bold r:id="rId68"/>
      <p:italic r:id="rId69"/>
      <p:boldItalic r:id="rId70"/>
    </p:embeddedFont>
    <p:embeddedFont>
      <p:font typeface="Inter"/>
      <p:regular r:id="rId71"/>
      <p:bold r:id="rId72"/>
      <p:italic r:id="rId73"/>
      <p:boldItalic r:id="rId74"/>
    </p:embeddedFont>
    <p:embeddedFont>
      <p:font typeface="Inter ExtraBold"/>
      <p:bold r:id="rId75"/>
      <p:boldItalic r:id="rId76"/>
    </p:embeddedFont>
    <p:embeddedFont>
      <p:font typeface="Roboto Mono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849">
          <p15:clr>
            <a:srgbClr val="747775"/>
          </p15:clr>
        </p15:guide>
        <p15:guide id="2" orient="horz" pos="544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849"/>
        <p:guide pos="544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Inter-italic.fntdata"/><Relationship Id="rId72" Type="http://schemas.openxmlformats.org/officeDocument/2006/relationships/font" Target="fonts/Inter-bold.fntdata"/><Relationship Id="rId31" Type="http://schemas.openxmlformats.org/officeDocument/2006/relationships/slide" Target="slides/slide25.xml"/><Relationship Id="rId75" Type="http://schemas.openxmlformats.org/officeDocument/2006/relationships/font" Target="fonts/InterExtraBold-bold.fntdata"/><Relationship Id="rId30" Type="http://schemas.openxmlformats.org/officeDocument/2006/relationships/slide" Target="slides/slide24.xml"/><Relationship Id="rId74" Type="http://schemas.openxmlformats.org/officeDocument/2006/relationships/font" Target="fonts/Inter-boldItalic.fntdata"/><Relationship Id="rId33" Type="http://schemas.openxmlformats.org/officeDocument/2006/relationships/slide" Target="slides/slide27.xml"/><Relationship Id="rId77" Type="http://schemas.openxmlformats.org/officeDocument/2006/relationships/font" Target="fonts/RobotoMono-regular.fntdata"/><Relationship Id="rId32" Type="http://schemas.openxmlformats.org/officeDocument/2006/relationships/slide" Target="slides/slide26.xml"/><Relationship Id="rId76" Type="http://schemas.openxmlformats.org/officeDocument/2006/relationships/font" Target="fonts/InterExtraBold-boldItalic.fntdata"/><Relationship Id="rId35" Type="http://schemas.openxmlformats.org/officeDocument/2006/relationships/slide" Target="slides/slide29.xml"/><Relationship Id="rId79" Type="http://schemas.openxmlformats.org/officeDocument/2006/relationships/font" Target="fonts/RobotoMono-italic.fntdata"/><Relationship Id="rId34" Type="http://schemas.openxmlformats.org/officeDocument/2006/relationships/slide" Target="slides/slide28.xml"/><Relationship Id="rId78" Type="http://schemas.openxmlformats.org/officeDocument/2006/relationships/font" Target="fonts/RobotoMono-bold.fntdata"/><Relationship Id="rId71" Type="http://schemas.openxmlformats.org/officeDocument/2006/relationships/font" Target="fonts/Inter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-bold.fntdata"/><Relationship Id="rId23" Type="http://schemas.openxmlformats.org/officeDocument/2006/relationships/slide" Target="slides/slide17.xml"/><Relationship Id="rId67" Type="http://schemas.openxmlformats.org/officeDocument/2006/relationships/font" Target="fonts/Robo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pentelemetry.io/docs/concepts/distributions/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1d88e7e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1d88e7e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b5c46499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b5c46499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This could include anomalies in performance metrics, errors logged, or unexpected outputs. 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b5e4d119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db5e4d119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Observability isn't just about detecting problems; it's also about understanding who is impacted by these issues. 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This involves analyzing how failures affect end-users and other dependent services within the system. 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Knowing the impact helps prioritize fixes based on their urgency and potential business impact.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It provides the necessary insights to diagnose and fix issues within the system.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b5c4649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b5c4649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D737D"/>
              </a:buClr>
              <a:buSzPts val="12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c73a1cb1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dc73a1cb1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a656b55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a656b55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D737D"/>
              </a:buClr>
              <a:buSzPts val="12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a656b553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2a656b553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a656b553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a656b55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b5e4d119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b5e4d119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Stuff you print 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log was for most of us our first program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Anything that can have a timestamp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298b2d86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298b2d86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Aggregation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Numbers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Latency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Traffic count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Time on Page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298b2d86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298b2d86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Events that have a start and a finish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Tells the story of the quest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b69f690f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b69f690f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c73a1cb1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c73a1cb1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Announced In early 2019, the </a:t>
            </a:r>
            <a:r>
              <a:rPr lang="en" sz="1200">
                <a:solidFill>
                  <a:schemeClr val="dk1"/>
                </a:solidFill>
              </a:rPr>
              <a:t>OpenTelemetry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 project was announced as a merger of two existing open source projects: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OpenTracing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 and </a:t>
            </a:r>
            <a:r>
              <a:rPr lang="en" sz="1200">
                <a:solidFill>
                  <a:schemeClr val="dk1"/>
                </a:solidFill>
              </a:rPr>
              <a:t>OpenCensus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Was all about tracing headers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W3C trace context wire protocol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298b2d86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298b2d86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language everyone is using - Tom Eastman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298b2d86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298b2d86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It’s easy to start using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d298b2d86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d298b2d86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ac05d429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dac05d429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b1eae8a0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b1eae8a0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work with complex interconnected </a:t>
            </a:r>
            <a:r>
              <a:rPr lang="en"/>
              <a:t>systems - lots of microservices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distributed systems and finding the root cause of issues and errors are painful.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 to optimize. Finding issues can be hard.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Open Telemetry enables a comprehensive view across the entire system, not just isolated parts. 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It allows teams to understand the state of their system as a whole, monitoring everything from individual components to complete services.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298b2d86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d298b2d86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FogBugz in 2011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Traditionally, many monitoring tools were vendor-specific, limiting their use to certain environments or technologies. 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However, the trend is shifting towards more open, vendor-agnostic tools that offer greater flexibility and compatibility across different systems. -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The idea is as your shift towards new and different tools you will be able to </a:t>
            </a: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monitor</a:t>
            </a: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them in a comprehensive and robust manner.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298b2d86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298b2d86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 - family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 - one person in the family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f835eb9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f835eb9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126307c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f126307c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e9d473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e9d473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a656b553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2a656b553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39bb224b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239bb224b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2a656b553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2a656b553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D737D"/>
              </a:buClr>
              <a:buSzPts val="12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34b8e32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f34b8e32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e189ece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0e189ece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Frameworks supported: Express, Koa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Fastify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>
                <a:solidFill>
                  <a:schemeClr val="dk1"/>
                </a:solidFill>
              </a:rPr>
              <a:t>Hapi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Databases: MongoDB, MySQL,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PostgreSQL, Redis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Messaging Systems, Kafka, RabbitMQ,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NATS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16b28d68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16b28d6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292c725f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292c725f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f292c725f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f292c725f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35ba8b6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235ba8b6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235ba8b60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235ba8b60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ea45b945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ea45b945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35ba8b60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35ba8b60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35ba8b6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235ba8b6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235ba8b6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235ba8b6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Frameworks supported: Express, Koa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Fastify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>
                <a:solidFill>
                  <a:schemeClr val="dk1"/>
                </a:solidFill>
              </a:rPr>
              <a:t>Hapi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Databases: MongoDB, MySQL,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PostgreSQL, Redis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Messaging Systems, Kafka, RabbitMQ,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NATS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235ba8b60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235ba8b60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f29ee36e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f29ee36e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239bb224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239bb224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239bb224b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239bb224b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239bb224b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239bb224b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239bb224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239bb224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239bb224b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239bb224b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db69f690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db69f690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239bb224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239bb224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239bb224b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239bb224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239bb224b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239bb224b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d298b2d86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d298b2d86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Young project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“It’s getting better all the time”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Lots of features are </a:t>
            </a:r>
            <a:r>
              <a:rPr lang="en"/>
              <a:t>experimental</a:t>
            </a:r>
            <a:r>
              <a:rPr lang="en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all tools at this moment support all features of OTel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0e77bb20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0e77bb20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dc233c141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dc233c141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ddc3c132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ddc3c132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db75a59d2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db75a59d2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dbf8d01b5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dbf8d01b5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OpenTelemetry is designed to be extensible. Some examples of how it can be extended include: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Adding a receiver to the OpenTelemetry Collector to support telemetry data from a custom source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Loading custom instrumentation libraries into an SDK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Creating a </a:t>
            </a:r>
            <a:r>
              <a:rPr lang="en" sz="1200" u="sng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distribution</a:t>
            </a:r>
            <a:r>
              <a:rPr lang="en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 of an SDK or the Collector tailored to a specific use case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Creating a new exporter for a custom backend that doesn’t yet support the OpenTelemetry protocol (OTLP)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Creating a custom propagator for a nonstandard context propagation format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Although most users might not need to extend OpenTelemetry, the project is designed to make it possible at nearly every level.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02c43d9b9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02c43d9b9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b69309ab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b69309ab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I’m hoping you walk away from this talk with a strong understanding of what Open Telemetry is and how to get started integrating it into your applications.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2d87d74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12d87d74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298b2d86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298b2d86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b5c4649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b5c4649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-"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Observability is the understanding of what is really happening to a system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about the who what where when why of your application’s internal travel, and not just state you are in at the moment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39bb224b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39bb224b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By studying these outputs, you can gauge the health of the system. 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Therefore we can identify any discrepancies that might indicate underlying problems.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CUSTOM_1_1_1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2860"/>
            <a:ext cx="18288002" cy="102412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832089" y="4230050"/>
            <a:ext cx="10424100" cy="1839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832089" y="6721450"/>
            <a:ext cx="10424100" cy="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1832089" y="7616952"/>
            <a:ext cx="10424100" cy="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226" y="2576229"/>
            <a:ext cx="266090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llustration">
  <p:cSld name="Blank White_1_1_1_1_1_1_1_2_1_1_2_3_3_2">
    <p:bg>
      <p:bgPr>
        <a:solidFill>
          <a:schemeClr val="l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371600" y="4333200"/>
            <a:ext cx="7157100" cy="162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324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_1_1">
    <p:bg>
      <p:bgPr>
        <a:solidFill>
          <a:schemeClr val="l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2860"/>
            <a:ext cx="18288002" cy="102412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1832089" y="4230050"/>
            <a:ext cx="10424100" cy="1839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None/>
              <a:defRPr sz="6800"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1832089" y="6721450"/>
            <a:ext cx="10424100" cy="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2" type="subTitle"/>
          </p:nvPr>
        </p:nvSpPr>
        <p:spPr>
          <a:xfrm>
            <a:off x="1832089" y="7616952"/>
            <a:ext cx="10424100" cy="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3600"/>
              <a:buNone/>
              <a:defRPr/>
            </a:lvl9pPr>
          </a:lstStyle>
          <a:p/>
        </p:txBody>
      </p:sp>
      <p:sp>
        <p:nvSpPr>
          <p:cNvPr id="68" name="Google Shape;68;p16"/>
          <p:cNvSpPr/>
          <p:nvPr/>
        </p:nvSpPr>
        <p:spPr>
          <a:xfrm>
            <a:off x="12256200" y="3472350"/>
            <a:ext cx="1725000" cy="141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425" y="2013400"/>
            <a:ext cx="5847548" cy="9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4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">
  <p:cSld name="CUSTOM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7147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title"/>
          </p:nvPr>
        </p:nvSpPr>
        <p:spPr>
          <a:xfrm>
            <a:off x="1142999" y="3228900"/>
            <a:ext cx="5128800" cy="382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16366600" y="9381508"/>
            <a:ext cx="1411250" cy="48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20">
          <p15:clr>
            <a:srgbClr val="FA7B17"/>
          </p15:clr>
        </p15:guide>
        <p15:guide id="2" pos="1091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 1">
  <p:cSld name="CUSTOM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7147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1142999" y="3228900"/>
            <a:ext cx="5128800" cy="382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16366600" y="9381508"/>
            <a:ext cx="1411250" cy="48519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>
            <a:off x="3836600" y="8105075"/>
            <a:ext cx="3310500" cy="2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FA7B17"/>
          </p15:clr>
        </p15:guide>
        <p15:guide id="2" pos="10913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bio">
  <p:cSld name="CUSTOM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7147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type="title"/>
          </p:nvPr>
        </p:nvSpPr>
        <p:spPr>
          <a:xfrm>
            <a:off x="988650" y="2318745"/>
            <a:ext cx="5163600" cy="103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1076550" y="6934764"/>
            <a:ext cx="4987800" cy="10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8714383" y="1994305"/>
            <a:ext cx="8208600" cy="66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16366600" y="9381508"/>
            <a:ext cx="1411250" cy="48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2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transition - mono">
  <p:cSld name="Blank White_1_1"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type="title"/>
          </p:nvPr>
        </p:nvSpPr>
        <p:spPr>
          <a:xfrm>
            <a:off x="2514600" y="3848650"/>
            <a:ext cx="9692700" cy="170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2514600" y="5651475"/>
            <a:ext cx="9692700" cy="10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None/>
              <a:defRPr sz="2600"/>
            </a:lvl9pPr>
          </a:lstStyle>
          <a:p/>
        </p:txBody>
      </p:sp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584">
          <p15:clr>
            <a:srgbClr val="FA7B17"/>
          </p15:clr>
        </p15:guide>
        <p15:guide id="2" orient="horz" pos="281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transition - color">
  <p:cSld name="Blank White_1_1_2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type="title"/>
          </p:nvPr>
        </p:nvSpPr>
        <p:spPr>
          <a:xfrm>
            <a:off x="2514600" y="3848650"/>
            <a:ext cx="9692700" cy="170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514600" y="5651475"/>
            <a:ext cx="9692700" cy="10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84">
          <p15:clr>
            <a:srgbClr val="FA7B17"/>
          </p15:clr>
        </p15:guide>
        <p15:guide id="2" orient="horz" pos="281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left">
  <p:cSld name="Blank White_1_1_1_1_1_1_1_2_1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1371600" y="1014264"/>
            <a:ext cx="144738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2"/>
          <p:cNvSpPr txBox="1"/>
          <p:nvPr>
            <p:ph idx="1" type="subTitle"/>
          </p:nvPr>
        </p:nvSpPr>
        <p:spPr>
          <a:xfrm>
            <a:off x="1371600" y="3036600"/>
            <a:ext cx="14473800" cy="7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1371600" y="3663900"/>
            <a:ext cx="14473800" cy="57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57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57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57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57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57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57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57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57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16366600" y="9381508"/>
            <a:ext cx="1411250" cy="48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left graphic">
  <p:cSld name="Blank White_1_1_1_1_1_1_1_2_1_1_2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type="title"/>
          </p:nvPr>
        </p:nvSpPr>
        <p:spPr>
          <a:xfrm>
            <a:off x="1371600" y="1014264"/>
            <a:ext cx="144738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1371600" y="3036600"/>
            <a:ext cx="14473800" cy="7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1371600" y="3663900"/>
            <a:ext cx="14473800" cy="57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57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57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57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57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57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57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57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57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6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08" name="Google Shape;108;p23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16366600" y="9381508"/>
            <a:ext cx="1411250" cy="48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left title only">
  <p:cSld name="Blank White_1_1_1_1_1_1_1_2_1_1_2_6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1371600" y="1014264"/>
            <a:ext cx="144738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11" name="Google Shape;111;p24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16366600" y="9381508"/>
            <a:ext cx="1411250" cy="48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center">
  <p:cSld name="Blank White_1_1_1_1_1_1_1_2_1_1_2_7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title"/>
          </p:nvPr>
        </p:nvSpPr>
        <p:spPr>
          <a:xfrm>
            <a:off x="1371600" y="1014275"/>
            <a:ext cx="155337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1371600" y="3036600"/>
            <a:ext cx="15533700" cy="7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16366600" y="9381508"/>
            <a:ext cx="1411250" cy="48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center title only">
  <p:cSld name="Blank White_1_1_1_1_1_1_1_2_1_1_1_1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6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16366600" y="9381508"/>
            <a:ext cx="1411250" cy="48519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>
            <p:ph type="title"/>
          </p:nvPr>
        </p:nvSpPr>
        <p:spPr>
          <a:xfrm>
            <a:off x="1371600" y="1014275"/>
            <a:ext cx="155337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generic">
  <p:cSld name="Blank White_1_1_1_1_1_1_1_2_1_1_1_1_2_2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7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16366600" y="9381508"/>
            <a:ext cx="1411250" cy="48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eft">
  <p:cSld name="Blank White_1_1_1_1_1_1_1_2_1_1_2_8"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1371600" y="1014264"/>
            <a:ext cx="144738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>
            <a:off x="1371600" y="3036600"/>
            <a:ext cx="14473800" cy="7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body"/>
          </p:nvPr>
        </p:nvSpPr>
        <p:spPr>
          <a:xfrm>
            <a:off x="1371600" y="3663900"/>
            <a:ext cx="14473800" cy="57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57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57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57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57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57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57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57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57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25" name="Google Shape;12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eft graphic 1">
  <p:cSld name="Blank White_1_1_1_1_1_1_1_2_1_1_2_8_2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/>
          <p:nvPr>
            <p:ph type="title"/>
          </p:nvPr>
        </p:nvSpPr>
        <p:spPr>
          <a:xfrm>
            <a:off x="1371600" y="1014264"/>
            <a:ext cx="144738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1" type="subTitle"/>
          </p:nvPr>
        </p:nvSpPr>
        <p:spPr>
          <a:xfrm>
            <a:off x="1371600" y="3036600"/>
            <a:ext cx="14473800" cy="7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2" type="body"/>
          </p:nvPr>
        </p:nvSpPr>
        <p:spPr>
          <a:xfrm>
            <a:off x="1371600" y="3663900"/>
            <a:ext cx="14473800" cy="57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57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57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57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57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57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57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57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57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36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31" name="Google Shape;1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eft title only">
  <p:cSld name="Blank White_1_1_1_1_1_1_1_2_1_1_2_8_1"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1371600" y="1014264"/>
            <a:ext cx="144738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4" name="Google Shape;13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enter graphic">
  <p:cSld name="Blank White_1_1_1_1_1_1_1_2_1_1_2_7_1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1"/>
          <p:cNvSpPr txBox="1"/>
          <p:nvPr>
            <p:ph type="title"/>
          </p:nvPr>
        </p:nvSpPr>
        <p:spPr>
          <a:xfrm>
            <a:off x="1371600" y="1014275"/>
            <a:ext cx="155337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1" type="subTitle"/>
          </p:nvPr>
        </p:nvSpPr>
        <p:spPr>
          <a:xfrm>
            <a:off x="1371600" y="3036600"/>
            <a:ext cx="15533700" cy="7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36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39" name="Google Shape;1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enter graphic title only">
  <p:cSld name="Blank White_1_1_1_1_1_1_1_2_1_1_2_7_1_1">
    <p:bg>
      <p:bgPr>
        <a:solidFill>
          <a:schemeClr val="l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 txBox="1"/>
          <p:nvPr>
            <p:ph type="title"/>
          </p:nvPr>
        </p:nvSpPr>
        <p:spPr>
          <a:xfrm>
            <a:off x="1371600" y="1014275"/>
            <a:ext cx="155337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3" name="Google Shape;1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enter title only">
  <p:cSld name="Blank White_1_1_1_1_1_1_1_2_1_1_2_7_1_1_3"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1371600" y="1014275"/>
            <a:ext cx="155337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6" name="Google Shape;14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generic">
  <p:cSld name="Blank White_1_1_1_1_1_1_1_2_1_1_2_7_1_1_1">
    <p:bg>
      <p:bgPr>
        <a:solidFill>
          <a:schemeClr val="l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- vertical">
  <p:cSld name="Blank White_1_1_1_1_1_1_1_2_1_1_1_1_2_1_1_1_1">
    <p:bg>
      <p:bgPr>
        <a:solidFill>
          <a:schemeClr val="lt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5"/>
          <p:cNvSpPr txBox="1"/>
          <p:nvPr>
            <p:ph type="title"/>
          </p:nvPr>
        </p:nvSpPr>
        <p:spPr>
          <a:xfrm>
            <a:off x="2171694" y="4290600"/>
            <a:ext cx="4425600" cy="170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6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- horizontal">
  <p:cSld name="Blank White_1_1_1_1_1_1_1_2_1_1_2_8_1_1">
    <p:bg>
      <p:bgPr>
        <a:solidFill>
          <a:schemeClr val="l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1371600" y="1014264"/>
            <a:ext cx="144738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4" name="Google Shape;1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:50">
  <p:cSld name="Blank White_1_1_1_1_1_1_1_2_1_1_2_3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/>
          <p:nvPr/>
        </p:nvSpPr>
        <p:spPr>
          <a:xfrm rot="-5400000">
            <a:off x="8628725" y="630450"/>
            <a:ext cx="10317600" cy="9026100"/>
          </a:xfrm>
          <a:prstGeom prst="round2SameRect">
            <a:avLst>
              <a:gd fmla="val 1328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7"/>
          <p:cNvSpPr/>
          <p:nvPr/>
        </p:nvSpPr>
        <p:spPr>
          <a:xfrm>
            <a:off x="13822575" y="3499475"/>
            <a:ext cx="103200" cy="171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7"/>
          <p:cNvSpPr txBox="1"/>
          <p:nvPr>
            <p:ph type="title"/>
          </p:nvPr>
        </p:nvSpPr>
        <p:spPr>
          <a:xfrm>
            <a:off x="1371600" y="4250899"/>
            <a:ext cx="6930000" cy="162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9" name="Google Shape;159;p37"/>
          <p:cNvSpPr txBox="1"/>
          <p:nvPr>
            <p:ph idx="1" type="subTitle"/>
          </p:nvPr>
        </p:nvSpPr>
        <p:spPr>
          <a:xfrm>
            <a:off x="1371600" y="6176323"/>
            <a:ext cx="5929500" cy="7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324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pact 1">
  <p:cSld name="Blank White_1_1_1_1_1_1_1_2_1_1_2_3_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8"/>
          <p:cNvSpPr txBox="1"/>
          <p:nvPr>
            <p:ph type="title"/>
          </p:nvPr>
        </p:nvSpPr>
        <p:spPr>
          <a:xfrm>
            <a:off x="1371600" y="4333200"/>
            <a:ext cx="6930000" cy="162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324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White_1_1_1_1_1_1_1_2_1_1_2_3_3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324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pact 2">
  <p:cSld name="Blank White_1_1_1_1_1_1_1_2_1_1_2_3_3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/>
          <p:nvPr>
            <p:ph type="title"/>
          </p:nvPr>
        </p:nvSpPr>
        <p:spPr>
          <a:xfrm>
            <a:off x="1371600" y="1521550"/>
            <a:ext cx="68580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6" name="Google Shape;166;p40"/>
          <p:cNvSpPr txBox="1"/>
          <p:nvPr>
            <p:ph idx="1" type="subTitle"/>
          </p:nvPr>
        </p:nvSpPr>
        <p:spPr>
          <a:xfrm>
            <a:off x="1371600" y="3952675"/>
            <a:ext cx="6858000" cy="7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6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368">
          <p15:clr>
            <a:srgbClr val="FA7B17"/>
          </p15:clr>
        </p15:guide>
        <p15:guide id="3" pos="5184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llustration">
  <p:cSld name="Blank White_1_1_1_1_1_1_1_2_1_1_2_3_3_2"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3450"/>
            <a:ext cx="18288002" cy="103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1"/>
          <p:cNvSpPr txBox="1"/>
          <p:nvPr>
            <p:ph type="title"/>
          </p:nvPr>
        </p:nvSpPr>
        <p:spPr>
          <a:xfrm>
            <a:off x="1371600" y="4333200"/>
            <a:ext cx="7157100" cy="162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None/>
              <a:defRPr sz="7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324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_1"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2"/>
          <p:cNvSpPr txBox="1"/>
          <p:nvPr>
            <p:ph type="title"/>
          </p:nvPr>
        </p:nvSpPr>
        <p:spPr>
          <a:xfrm>
            <a:off x="1290900" y="3028500"/>
            <a:ext cx="15706200" cy="423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idx="1" type="subTitle"/>
          </p:nvPr>
        </p:nvSpPr>
        <p:spPr>
          <a:xfrm>
            <a:off x="2804100" y="8118742"/>
            <a:ext cx="12384000" cy="7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75" name="Google Shape;1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1613" y="1947513"/>
            <a:ext cx="1604772" cy="118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left title only">
  <p:cSld name="Blank White_1_1_1_1_1_1_1_2_1_1_2_8_1_2"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>
            <p:ph type="title"/>
          </p:nvPr>
        </p:nvSpPr>
        <p:spPr>
          <a:xfrm>
            <a:off x="1371600" y="1014264"/>
            <a:ext cx="144738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8" name="Google Shape;17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1043">
          <p15:clr>
            <a:srgbClr val="FA7B17"/>
          </p15:clr>
        </p15:guide>
        <p15:guide id="3" orient="horz" pos="1913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astic Search Platform">
  <p:cSld name="Blank White_1_1_1_1_1_1_1_2_1_1_2_7_1_1_2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4"/>
          <p:cNvSpPr txBox="1"/>
          <p:nvPr>
            <p:ph type="title"/>
          </p:nvPr>
        </p:nvSpPr>
        <p:spPr>
          <a:xfrm>
            <a:off x="1371600" y="1014275"/>
            <a:ext cx="155337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2" name="Google Shape;1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190" y="2281869"/>
            <a:ext cx="9523620" cy="73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43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astic Search Platform 1">
  <p:cSld name="Blank White_1_1_1_1_1_1_1_2_1_1_2_7_1_1_2_1">
    <p:bg>
      <p:bgPr>
        <a:solidFill>
          <a:schemeClr val="l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5"/>
          <p:cNvSpPr txBox="1"/>
          <p:nvPr>
            <p:ph type="title"/>
          </p:nvPr>
        </p:nvSpPr>
        <p:spPr>
          <a:xfrm>
            <a:off x="1371600" y="1014275"/>
            <a:ext cx="155337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7" name="Google Shape;1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43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ed scale relevance">
  <p:cSld name="Blank White_1_1_1_1_1_1_1_2_1_1_1_1_2_1_1_1_2"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stack">
  <p:cSld name="CUSTOM_4"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eft - color">
  <p:cSld name="CUSTOM_6_1_1"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8"/>
          <p:cNvSpPr txBox="1"/>
          <p:nvPr>
            <p:ph type="title"/>
          </p:nvPr>
        </p:nvSpPr>
        <p:spPr>
          <a:xfrm>
            <a:off x="2547526" y="3941752"/>
            <a:ext cx="9913200" cy="18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7" name="Google Shape;197;p48"/>
          <p:cNvSpPr txBox="1"/>
          <p:nvPr>
            <p:ph idx="1" type="subTitle"/>
          </p:nvPr>
        </p:nvSpPr>
        <p:spPr>
          <a:xfrm>
            <a:off x="2547526" y="5994114"/>
            <a:ext cx="9913200" cy="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605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obersability - color 1">
  <p:cSld name="CUSTOM_6_1_1_3"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9"/>
          <p:cNvSpPr txBox="1"/>
          <p:nvPr>
            <p:ph type="title"/>
          </p:nvPr>
        </p:nvSpPr>
        <p:spPr>
          <a:xfrm>
            <a:off x="2547526" y="3941752"/>
            <a:ext cx="9913200" cy="18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1" name="Google Shape;201;p49"/>
          <p:cNvSpPr txBox="1"/>
          <p:nvPr>
            <p:ph idx="1" type="subTitle"/>
          </p:nvPr>
        </p:nvSpPr>
        <p:spPr>
          <a:xfrm>
            <a:off x="2547526" y="5994114"/>
            <a:ext cx="9913200" cy="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3600"/>
              <a:buNone/>
              <a:defRPr/>
            </a:lvl9pPr>
          </a:lstStyle>
          <a:p/>
        </p:txBody>
      </p:sp>
      <p:pic>
        <p:nvPicPr>
          <p:cNvPr id="202" name="Google Shape;202;p49"/>
          <p:cNvPicPr preferRelativeResize="0"/>
          <p:nvPr/>
        </p:nvPicPr>
        <p:blipFill rotWithShape="1">
          <a:blip r:embed="rId3">
            <a:alphaModFix/>
          </a:blip>
          <a:srcRect b="17666" l="10232" r="8749" t="8105"/>
          <a:stretch/>
        </p:blipFill>
        <p:spPr>
          <a:xfrm>
            <a:off x="9889250" y="4193375"/>
            <a:ext cx="6883500" cy="60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9"/>
          <p:cNvPicPr preferRelativeResize="0"/>
          <p:nvPr/>
        </p:nvPicPr>
        <p:blipFill rotWithShape="1">
          <a:blip r:embed="rId4">
            <a:alphaModFix/>
          </a:blip>
          <a:srcRect b="7147" l="9186" r="24385" t="31656"/>
          <a:stretch/>
        </p:blipFill>
        <p:spPr>
          <a:xfrm>
            <a:off x="7317225" y="0"/>
            <a:ext cx="5143500" cy="22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605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earch - color 1 1">
  <p:cSld name="CUSTOM_6_1_1_3_1"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0"/>
          <p:cNvSpPr txBox="1"/>
          <p:nvPr>
            <p:ph type="title"/>
          </p:nvPr>
        </p:nvSpPr>
        <p:spPr>
          <a:xfrm>
            <a:off x="2547526" y="3941752"/>
            <a:ext cx="9913200" cy="18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7" name="Google Shape;207;p50"/>
          <p:cNvSpPr txBox="1"/>
          <p:nvPr>
            <p:ph idx="1" type="subTitle"/>
          </p:nvPr>
        </p:nvSpPr>
        <p:spPr>
          <a:xfrm>
            <a:off x="2547526" y="5994114"/>
            <a:ext cx="9913200" cy="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3600"/>
              <a:buNone/>
              <a:defRPr/>
            </a:lvl9pPr>
          </a:lstStyle>
          <a:p/>
        </p:txBody>
      </p:sp>
      <p:pic>
        <p:nvPicPr>
          <p:cNvPr id="208" name="Google Shape;208;p50"/>
          <p:cNvPicPr preferRelativeResize="0"/>
          <p:nvPr/>
        </p:nvPicPr>
        <p:blipFill rotWithShape="1">
          <a:blip r:embed="rId3">
            <a:alphaModFix/>
          </a:blip>
          <a:srcRect b="19859" l="0" r="10426" t="10724"/>
          <a:stretch/>
        </p:blipFill>
        <p:spPr>
          <a:xfrm>
            <a:off x="7965575" y="3941750"/>
            <a:ext cx="8195615" cy="63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0"/>
          <p:cNvPicPr preferRelativeResize="0"/>
          <p:nvPr/>
        </p:nvPicPr>
        <p:blipFill rotWithShape="1">
          <a:blip r:embed="rId4">
            <a:alphaModFix/>
          </a:blip>
          <a:srcRect b="18176" l="11698" r="15004" t="28521"/>
          <a:stretch/>
        </p:blipFill>
        <p:spPr>
          <a:xfrm>
            <a:off x="7584000" y="0"/>
            <a:ext cx="4869473" cy="238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605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ecurity - color 1 1 1">
  <p:cSld name="CUSTOM_6_1_1_3_1_1">
    <p:bg>
      <p:bgPr>
        <a:solidFill>
          <a:schemeClr val="l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1"/>
          <p:cNvSpPr txBox="1"/>
          <p:nvPr>
            <p:ph type="title"/>
          </p:nvPr>
        </p:nvSpPr>
        <p:spPr>
          <a:xfrm>
            <a:off x="2547526" y="3941752"/>
            <a:ext cx="9913200" cy="18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3" name="Google Shape;213;p51"/>
          <p:cNvSpPr txBox="1"/>
          <p:nvPr>
            <p:ph idx="1" type="subTitle"/>
          </p:nvPr>
        </p:nvSpPr>
        <p:spPr>
          <a:xfrm>
            <a:off x="2547526" y="5994114"/>
            <a:ext cx="9913200" cy="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3600"/>
              <a:buNone/>
              <a:defRPr/>
            </a:lvl9pPr>
          </a:lstStyle>
          <a:p/>
        </p:txBody>
      </p:sp>
      <p:pic>
        <p:nvPicPr>
          <p:cNvPr id="214" name="Google Shape;214;p51"/>
          <p:cNvPicPr preferRelativeResize="0"/>
          <p:nvPr/>
        </p:nvPicPr>
        <p:blipFill rotWithShape="1">
          <a:blip r:embed="rId3">
            <a:alphaModFix/>
          </a:blip>
          <a:srcRect b="20792" l="0" r="8054" t="0"/>
          <a:stretch/>
        </p:blipFill>
        <p:spPr>
          <a:xfrm>
            <a:off x="6963800" y="3134700"/>
            <a:ext cx="9327027" cy="71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1"/>
          <p:cNvPicPr preferRelativeResize="0"/>
          <p:nvPr/>
        </p:nvPicPr>
        <p:blipFill rotWithShape="1">
          <a:blip r:embed="rId4">
            <a:alphaModFix/>
          </a:blip>
          <a:srcRect b="5868" l="0" r="11496" t="18219"/>
          <a:stretch/>
        </p:blipFill>
        <p:spPr>
          <a:xfrm>
            <a:off x="7647800" y="0"/>
            <a:ext cx="5988725" cy="32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605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eft - mono">
  <p:cSld name="CUSTOM_6_1_1_2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2"/>
          <p:cNvSpPr txBox="1"/>
          <p:nvPr>
            <p:ph type="title"/>
          </p:nvPr>
        </p:nvSpPr>
        <p:spPr>
          <a:xfrm>
            <a:off x="2547526" y="3941752"/>
            <a:ext cx="9913200" cy="18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0" name="Google Shape;220;p52"/>
          <p:cNvSpPr txBox="1"/>
          <p:nvPr>
            <p:ph idx="1" type="subTitle"/>
          </p:nvPr>
        </p:nvSpPr>
        <p:spPr>
          <a:xfrm>
            <a:off x="2547526" y="5994114"/>
            <a:ext cx="9913200" cy="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605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 1">
  <p:cSld name="CUSTOM_6_1_1_1_1">
    <p:bg>
      <p:bgPr>
        <a:solidFill>
          <a:schemeClr val="lt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3"/>
          <p:cNvSpPr txBox="1"/>
          <p:nvPr>
            <p:ph idx="1" type="subTitle"/>
          </p:nvPr>
        </p:nvSpPr>
        <p:spPr>
          <a:xfrm>
            <a:off x="4187400" y="5980269"/>
            <a:ext cx="9913200" cy="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3600"/>
              <a:buNone/>
              <a:defRPr/>
            </a:lvl9pPr>
          </a:lstStyle>
          <a:p/>
        </p:txBody>
      </p:sp>
      <p:sp>
        <p:nvSpPr>
          <p:cNvPr id="225" name="Google Shape;225;p53"/>
          <p:cNvSpPr txBox="1"/>
          <p:nvPr>
            <p:ph type="title"/>
          </p:nvPr>
        </p:nvSpPr>
        <p:spPr>
          <a:xfrm>
            <a:off x="4187400" y="3940019"/>
            <a:ext cx="9913200" cy="18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 2">
  <p:cSld name="CUSTOM_6_1_1_1_1_1"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22860"/>
            <a:ext cx="18288002" cy="1033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405" y="9382250"/>
            <a:ext cx="1406096" cy="4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4"/>
          <p:cNvSpPr txBox="1"/>
          <p:nvPr>
            <p:ph idx="1" type="subTitle"/>
          </p:nvPr>
        </p:nvSpPr>
        <p:spPr>
          <a:xfrm>
            <a:off x="4187400" y="5980269"/>
            <a:ext cx="9913200" cy="8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3600"/>
              <a:buNone/>
              <a:defRPr/>
            </a:lvl9pPr>
          </a:lstStyle>
          <a:p/>
        </p:txBody>
      </p:sp>
      <p:sp>
        <p:nvSpPr>
          <p:cNvPr id="230" name="Google Shape;230;p54"/>
          <p:cNvSpPr txBox="1"/>
          <p:nvPr>
            <p:ph type="title"/>
          </p:nvPr>
        </p:nvSpPr>
        <p:spPr>
          <a:xfrm>
            <a:off x="4187400" y="3940019"/>
            <a:ext cx="9913200" cy="18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urity">
  <p:cSld name="Blank White_1_1_1_1_1_1_1_2_1_1_2_3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5"/>
          <p:cNvSpPr/>
          <p:nvPr/>
        </p:nvSpPr>
        <p:spPr>
          <a:xfrm rot="-5400000">
            <a:off x="8628725" y="630450"/>
            <a:ext cx="10317600" cy="902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orient="horz" pos="1043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ervability">
  <p:cSld name="Blank White_1_1_1_1_1_1_1_2_1_1_2_3_2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/>
          <p:nvPr/>
        </p:nvSpPr>
        <p:spPr>
          <a:xfrm rot="-5400000">
            <a:off x="8628725" y="630450"/>
            <a:ext cx="10317600" cy="902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orient="horz" pos="1043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Blank White_1_1_1_1_1_1_1_2_1_1_2_3_2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7"/>
          <p:cNvSpPr/>
          <p:nvPr/>
        </p:nvSpPr>
        <p:spPr>
          <a:xfrm rot="-5400000">
            <a:off x="8628725" y="630450"/>
            <a:ext cx="10317600" cy="902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orient="horz" pos="1043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- center-aligned, generic, dark ">
  <p:cSld name="CUSTOM_4_1">
    <p:bg>
      <p:bgPr>
        <a:solidFill>
          <a:srgbClr val="20377D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8"/>
          <p:cNvSpPr/>
          <p:nvPr/>
        </p:nvSpPr>
        <p:spPr>
          <a:xfrm>
            <a:off x="0" y="8253801"/>
            <a:ext cx="1408200" cy="283800"/>
          </a:xfrm>
          <a:prstGeom prst="rect">
            <a:avLst/>
          </a:prstGeom>
          <a:solidFill>
            <a:srgbClr val="182C6B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58"/>
          <p:cNvSpPr/>
          <p:nvPr/>
        </p:nvSpPr>
        <p:spPr>
          <a:xfrm>
            <a:off x="1" y="8994700"/>
            <a:ext cx="2052600" cy="283800"/>
          </a:xfrm>
          <a:prstGeom prst="rect">
            <a:avLst/>
          </a:prstGeom>
          <a:solidFill>
            <a:srgbClr val="29449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58"/>
          <p:cNvSpPr/>
          <p:nvPr/>
        </p:nvSpPr>
        <p:spPr>
          <a:xfrm>
            <a:off x="2378104" y="8994674"/>
            <a:ext cx="277800" cy="283800"/>
          </a:xfrm>
          <a:prstGeom prst="rect">
            <a:avLst/>
          </a:prstGeom>
          <a:solidFill>
            <a:srgbClr val="182C6B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58"/>
          <p:cNvPicPr preferRelativeResize="0"/>
          <p:nvPr/>
        </p:nvPicPr>
        <p:blipFill rotWithShape="1">
          <a:blip r:embed="rId2">
            <a:alphaModFix/>
          </a:blip>
          <a:srcRect b="0" l="0" r="0" t="50174"/>
          <a:stretch/>
        </p:blipFill>
        <p:spPr>
          <a:xfrm>
            <a:off x="1142999" y="0"/>
            <a:ext cx="1180501" cy="58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8"/>
          <p:cNvSpPr/>
          <p:nvPr/>
        </p:nvSpPr>
        <p:spPr>
          <a:xfrm rot="10800000">
            <a:off x="16881000" y="1036450"/>
            <a:ext cx="1407000" cy="283800"/>
          </a:xfrm>
          <a:prstGeom prst="rect">
            <a:avLst/>
          </a:prstGeom>
          <a:solidFill>
            <a:srgbClr val="29449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8"/>
          <p:cNvSpPr/>
          <p:nvPr/>
        </p:nvSpPr>
        <p:spPr>
          <a:xfrm rot="10800000">
            <a:off x="16277550" y="1036500"/>
            <a:ext cx="277800" cy="283800"/>
          </a:xfrm>
          <a:prstGeom prst="rect">
            <a:avLst/>
          </a:prstGeom>
          <a:solidFill>
            <a:srgbClr val="182C6B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8"/>
          <p:cNvSpPr txBox="1"/>
          <p:nvPr>
            <p:ph type="title"/>
          </p:nvPr>
        </p:nvSpPr>
        <p:spPr>
          <a:xfrm>
            <a:off x="1143000" y="960300"/>
            <a:ext cx="157062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Inter ExtraBold"/>
              <a:buNone/>
              <a:defRPr sz="4800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Google Shape;31;p5" id="245" name="Google Shape;24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6600" y="9382250"/>
            <a:ext cx="1406888" cy="48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961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9"/>
          <p:cNvSpPr txBox="1"/>
          <p:nvPr>
            <p:ph type="title"/>
          </p:nvPr>
        </p:nvSpPr>
        <p:spPr>
          <a:xfrm>
            <a:off x="687864" y="182881"/>
            <a:ext cx="15924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182850" spcFirstLastPara="1" rIns="182850" wrap="square" tIns="914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248" name="Google Shape;24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72624" y="9687052"/>
            <a:ext cx="1411256" cy="48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35.xml"/><Relationship Id="rId44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34.xml"/><Relationship Id="rId43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3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26.xml"/><Relationship Id="rId35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28.xml"/><Relationship Id="rId37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27.xml"/><Relationship Id="rId3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29.xml"/><Relationship Id="rId38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nter"/>
              <a:buNone/>
              <a:defRPr sz="6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Inter"/>
              <a:buNone/>
              <a:defRPr sz="5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Inter"/>
              <a:buNone/>
              <a:defRPr sz="5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Inter"/>
              <a:buNone/>
              <a:defRPr sz="5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Inter"/>
              <a:buNone/>
              <a:defRPr sz="5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Inter"/>
              <a:buNone/>
              <a:defRPr sz="5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Inter"/>
              <a:buNone/>
              <a:defRPr sz="5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Inter"/>
              <a:buNone/>
              <a:defRPr sz="5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Inter"/>
              <a:buNone/>
              <a:defRPr sz="5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Inter"/>
              <a:buChar char="●"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57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○"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57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■"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57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57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○"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57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■"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57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●"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57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Char char="○"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57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600"/>
              <a:buFont typeface="Inter"/>
              <a:buChar char="■"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3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opentelemetry.io/ecosystem/registry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ntelemetry.io/docs/languages/js/getting-started/nodejs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opentelemetry.io/status/" TargetMode="External"/><Relationship Id="rId4" Type="http://schemas.openxmlformats.org/officeDocument/2006/relationships/hyperlink" Target="https://opentelemetry.io/ecosystem/registry/" TargetMode="External"/><Relationship Id="rId5" Type="http://schemas.openxmlformats.org/officeDocument/2006/relationships/hyperlink" Target="https://opentelemetry.io/docs/languages/js/getting-started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Relationship Id="rId4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0"/>
          <p:cNvSpPr txBox="1"/>
          <p:nvPr>
            <p:ph type="title"/>
          </p:nvPr>
        </p:nvSpPr>
        <p:spPr>
          <a:xfrm>
            <a:off x="2575200" y="3142875"/>
            <a:ext cx="13944300" cy="378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200">
                <a:solidFill>
                  <a:schemeClr val="accent1"/>
                </a:solidFill>
              </a:rPr>
              <a:t>Observability now!</a:t>
            </a:r>
            <a:endParaRPr b="1" sz="7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>
                <a:solidFill>
                  <a:schemeClr val="lt1"/>
                </a:solidFill>
              </a:rPr>
              <a:t>Open Telemetry is here and we should know about it</a:t>
            </a:r>
            <a:endParaRPr sz="3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9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What isn’t operating as expected</a:t>
            </a:r>
            <a:endParaRPr sz="5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0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Beyond</a:t>
            </a:r>
            <a:r>
              <a:rPr lang="en" sz="7200">
                <a:solidFill>
                  <a:schemeClr val="lt1"/>
                </a:solidFill>
              </a:rPr>
              <a:t> detecting problems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1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200">
                <a:solidFill>
                  <a:schemeClr val="accent1"/>
                </a:solidFill>
              </a:rPr>
              <a:t>Concept </a:t>
            </a:r>
            <a:endParaRPr b="1" sz="72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lt1"/>
                </a:solidFill>
              </a:rPr>
              <a:t>Observability Agent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2"/>
          <p:cNvSpPr txBox="1"/>
          <p:nvPr>
            <p:ph type="title"/>
          </p:nvPr>
        </p:nvSpPr>
        <p:spPr>
          <a:xfrm>
            <a:off x="1690350" y="3303125"/>
            <a:ext cx="13267800" cy="41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An observability agent is a software component or tool that collects, processes, and sends telemetry data from an application to an observability platform for analysis. </a:t>
            </a:r>
            <a:endParaRPr sz="4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3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200">
                <a:solidFill>
                  <a:schemeClr val="accent1"/>
                </a:solidFill>
              </a:rPr>
              <a:t>Concept </a:t>
            </a:r>
            <a:endParaRPr b="1" sz="72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lt1"/>
                </a:solidFill>
              </a:rPr>
              <a:t>Observability Platform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4"/>
          <p:cNvSpPr txBox="1"/>
          <p:nvPr>
            <p:ph type="title"/>
          </p:nvPr>
        </p:nvSpPr>
        <p:spPr>
          <a:xfrm>
            <a:off x="1690350" y="3303125"/>
            <a:ext cx="13267800" cy="41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An observability platform is a tool that collects and analyzes telemetry data from various sources to help understand the performance, health, and behavior of an application. </a:t>
            </a:r>
            <a:endParaRPr sz="4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5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So what is Telemetry Data?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6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</a:rPr>
              <a:t>Logs</a:t>
            </a:r>
            <a:endParaRPr b="1" sz="72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Logs are records of events in a system, documenting operations, errors, and activities to aid in troubleshooting, monitoring, and compliance.</a:t>
            </a:r>
            <a:endParaRPr sz="4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7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</a:rPr>
              <a:t>Metrics</a:t>
            </a:r>
            <a:endParaRPr b="1" sz="72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Metrics are quantitative measurements that track the performance and health of a system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8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</a:rPr>
              <a:t>Traces</a:t>
            </a:r>
            <a:endParaRPr b="1" sz="72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Traces track the path and interactions of a request through a system.</a:t>
            </a:r>
            <a:endParaRPr sz="4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1"/>
          <p:cNvSpPr txBox="1"/>
          <p:nvPr>
            <p:ph type="title"/>
          </p:nvPr>
        </p:nvSpPr>
        <p:spPr>
          <a:xfrm>
            <a:off x="2370200" y="3934225"/>
            <a:ext cx="13431000" cy="332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61"/>
          <p:cNvSpPr txBox="1"/>
          <p:nvPr>
            <p:ph type="title"/>
          </p:nvPr>
        </p:nvSpPr>
        <p:spPr>
          <a:xfrm>
            <a:off x="2851450" y="4290600"/>
            <a:ext cx="9692700" cy="170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Justin Castilla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accent6"/>
                </a:solidFill>
              </a:rPr>
              <a:t>Senior Developer Advocate</a:t>
            </a:r>
            <a:endParaRPr b="1" sz="3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60" name="Google Shape;260;p61"/>
          <p:cNvSpPr txBox="1"/>
          <p:nvPr>
            <p:ph idx="4294967295" type="subTitle"/>
          </p:nvPr>
        </p:nvSpPr>
        <p:spPr>
          <a:xfrm>
            <a:off x="819500" y="8638650"/>
            <a:ext cx="15650700" cy="1035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justin.castilla@elastic.co | </a:t>
            </a:r>
            <a:r>
              <a:rPr lang="en" sz="3600">
                <a:solidFill>
                  <a:schemeClr val="accent6"/>
                </a:solidFill>
              </a:rPr>
              <a:t>@</a:t>
            </a:r>
            <a:r>
              <a:rPr lang="en">
                <a:solidFill>
                  <a:schemeClr val="accent6"/>
                </a:solidFill>
              </a:rPr>
              <a:t>CastillaCodes | @justincastilla.bsky.social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325" y="1789150"/>
            <a:ext cx="5824800" cy="58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9"/>
          <p:cNvSpPr txBox="1"/>
          <p:nvPr>
            <p:ph type="title"/>
          </p:nvPr>
        </p:nvSpPr>
        <p:spPr>
          <a:xfrm>
            <a:off x="1158900" y="2493150"/>
            <a:ext cx="15970200" cy="484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</a:rPr>
              <a:t>Announced In early 2019, the OpenTelemetry project was announced as a merger of two existing open source projects: OpenTracing and </a:t>
            </a:r>
            <a:endParaRPr b="1" sz="4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</a:rPr>
              <a:t>OpenCensus.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356" name="Google Shape;356;p79"/>
          <p:cNvSpPr txBox="1"/>
          <p:nvPr/>
        </p:nvSpPr>
        <p:spPr>
          <a:xfrm>
            <a:off x="1292225" y="1200150"/>
            <a:ext cx="1512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What is OpenTelemetry (OTel)?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79"/>
          <p:cNvSpPr txBox="1"/>
          <p:nvPr/>
        </p:nvSpPr>
        <p:spPr>
          <a:xfrm>
            <a:off x="2247900" y="4114800"/>
            <a:ext cx="1097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0"/>
          <p:cNvSpPr txBox="1"/>
          <p:nvPr>
            <p:ph type="title"/>
          </p:nvPr>
        </p:nvSpPr>
        <p:spPr>
          <a:xfrm>
            <a:off x="1201325" y="1434600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</a:rPr>
              <a:t>OpenTelemetry (OTel) is an observability framework that is </a:t>
            </a:r>
            <a:r>
              <a:rPr b="1" lang="en" sz="4800">
                <a:solidFill>
                  <a:schemeClr val="accent1"/>
                </a:solidFill>
              </a:rPr>
              <a:t>open source and vendor neutral, designed to work with any backend system.</a:t>
            </a:r>
            <a:endParaRPr b="1" sz="48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It provides standardized APIs, libraries, and tools to collect telemetry data.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1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7200">
                <a:solidFill>
                  <a:schemeClr val="accent1"/>
                </a:solidFill>
              </a:rPr>
              <a:t>Why?</a:t>
            </a:r>
            <a:endParaRPr b="1"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2"/>
          <p:cNvSpPr txBox="1"/>
          <p:nvPr>
            <p:ph type="title"/>
          </p:nvPr>
        </p:nvSpPr>
        <p:spPr>
          <a:xfrm>
            <a:off x="599656" y="4290600"/>
            <a:ext cx="8603700" cy="170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Logs alone are simply not enough sometimes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3"/>
          <p:cNvSpPr txBox="1"/>
          <p:nvPr>
            <p:ph type="title"/>
          </p:nvPr>
        </p:nvSpPr>
        <p:spPr>
          <a:xfrm>
            <a:off x="585604" y="257375"/>
            <a:ext cx="7526100" cy="16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Um, what? 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378" name="Google Shape;37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50" y="1932750"/>
            <a:ext cx="17533850" cy="72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5"/>
          <p:cNvSpPr txBox="1"/>
          <p:nvPr>
            <p:ph type="title"/>
          </p:nvPr>
        </p:nvSpPr>
        <p:spPr>
          <a:xfrm>
            <a:off x="1155700" y="2273300"/>
            <a:ext cx="9162000" cy="180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</a:rPr>
              <a:t>Future proof</a:t>
            </a:r>
            <a:endParaRPr b="1"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6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</a:rPr>
              <a:t>Traces: Digging Deeper</a:t>
            </a:r>
            <a:endParaRPr b="1" sz="7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Spans within Traces? What?!?!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7"/>
          <p:cNvSpPr txBox="1"/>
          <p:nvPr>
            <p:ph type="title"/>
          </p:nvPr>
        </p:nvSpPr>
        <p:spPr>
          <a:xfrm>
            <a:off x="996575" y="1434600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Spans are the building blocks of traces. They include the following information: </a:t>
            </a:r>
            <a:endParaRPr sz="6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●"/>
            </a:pPr>
            <a:r>
              <a:rPr lang="en" sz="6000">
                <a:solidFill>
                  <a:schemeClr val="lt1"/>
                </a:solidFill>
              </a:rPr>
              <a:t>Name </a:t>
            </a:r>
            <a:endParaRPr sz="6000">
              <a:solidFill>
                <a:schemeClr val="lt1"/>
              </a:solidFill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●"/>
            </a:pPr>
            <a:r>
              <a:rPr lang="en" sz="6000">
                <a:solidFill>
                  <a:schemeClr val="lt1"/>
                </a:solidFill>
              </a:rPr>
              <a:t>Parent span ID (empty for root spans)</a:t>
            </a:r>
            <a:endParaRPr sz="6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226" y="0"/>
            <a:ext cx="1231374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8"/>
          <p:cNvSpPr txBox="1"/>
          <p:nvPr/>
        </p:nvSpPr>
        <p:spPr>
          <a:xfrm>
            <a:off x="13125375" y="1410600"/>
            <a:ext cx="4369200" cy="5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OHHH!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 span in the wild!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2"/>
          <p:cNvSpPr txBox="1"/>
          <p:nvPr>
            <p:ph type="title"/>
          </p:nvPr>
        </p:nvSpPr>
        <p:spPr>
          <a:xfrm>
            <a:off x="3127050" y="6599200"/>
            <a:ext cx="12033900" cy="222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https://www.github.com/JustinCastilla/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Introduction-to-OpenTelemetry-with-JS</a:t>
            </a:r>
            <a:endParaRPr sz="4800"/>
          </a:p>
        </p:txBody>
      </p:sp>
      <p:pic>
        <p:nvPicPr>
          <p:cNvPr id="267" name="Google Shape;2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688" y="1461325"/>
            <a:ext cx="4882625" cy="48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9"/>
          <p:cNvSpPr txBox="1"/>
          <p:nvPr>
            <p:ph type="title"/>
          </p:nvPr>
        </p:nvSpPr>
        <p:spPr>
          <a:xfrm>
            <a:off x="996575" y="1606050"/>
            <a:ext cx="81285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A trace is a journey, a span is a leg of that journey.</a:t>
            </a:r>
            <a:br>
              <a:rPr lang="en" sz="4800">
                <a:solidFill>
                  <a:schemeClr val="lt1"/>
                </a:solidFill>
              </a:rPr>
            </a:br>
            <a:br>
              <a:rPr lang="en" sz="4800">
                <a:solidFill>
                  <a:schemeClr val="lt1"/>
                </a:solidFill>
              </a:rPr>
            </a:br>
            <a:r>
              <a:rPr lang="en" sz="4800">
                <a:solidFill>
                  <a:schemeClr val="lt1"/>
                </a:solidFill>
              </a:rPr>
              <a:t>A trace is a quest, a span is a subquest.</a:t>
            </a:r>
            <a:endParaRPr sz="4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A trace is a novel, a span is a chapter.</a:t>
            </a:r>
            <a:endParaRPr b="1" sz="4800">
              <a:solidFill>
                <a:schemeClr val="lt1"/>
              </a:solidFill>
            </a:endParaRPr>
          </a:p>
        </p:txBody>
      </p:sp>
      <p:pic>
        <p:nvPicPr>
          <p:cNvPr id="409" name="Google Shape;40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3575" y="2609850"/>
            <a:ext cx="7600950" cy="5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3575" y="3000038"/>
            <a:ext cx="7600950" cy="4286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602" y="557275"/>
            <a:ext cx="12778798" cy="866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1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200">
                <a:solidFill>
                  <a:schemeClr val="accent1"/>
                </a:solidFill>
              </a:rPr>
              <a:t>Concept </a:t>
            </a:r>
            <a:endParaRPr b="1" sz="72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lt1"/>
                </a:solidFill>
              </a:rPr>
              <a:t>Instrumentation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2"/>
          <p:cNvSpPr txBox="1"/>
          <p:nvPr>
            <p:ph type="title"/>
          </p:nvPr>
        </p:nvSpPr>
        <p:spPr>
          <a:xfrm>
            <a:off x="2171700" y="1371600"/>
            <a:ext cx="14382900" cy="35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Instrumenting refers to the process of adding observability features to your application to collect telemetry data, such as traces, metrics, and logs.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3"/>
          <p:cNvSpPr txBox="1"/>
          <p:nvPr/>
        </p:nvSpPr>
        <p:spPr>
          <a:xfrm>
            <a:off x="2598350" y="2757750"/>
            <a:ext cx="128016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Automatic</a:t>
            </a:r>
            <a:r>
              <a:rPr lang="en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5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 wrapper is invoked before your application is started and the service monitors activity of the available libraries. Supported modules can be found at the </a:t>
            </a:r>
            <a:r>
              <a:rPr lang="en" sz="4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Open Telemetry Registry</a:t>
            </a:r>
            <a:endParaRPr sz="3200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93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Two types of Instrumentation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93"/>
          <p:cNvSpPr txBox="1"/>
          <p:nvPr/>
        </p:nvSpPr>
        <p:spPr>
          <a:xfrm>
            <a:off x="2739150" y="9282650"/>
            <a:ext cx="1554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https://opentelemetry.io/ecosystem/registry/</a:t>
            </a:r>
            <a:endParaRPr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4"/>
          <p:cNvSpPr txBox="1"/>
          <p:nvPr>
            <p:ph type="title"/>
          </p:nvPr>
        </p:nvSpPr>
        <p:spPr>
          <a:xfrm>
            <a:off x="1507200" y="1110500"/>
            <a:ext cx="15273600" cy="210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200">
                <a:solidFill>
                  <a:schemeClr val="accent1"/>
                </a:solidFill>
              </a:rPr>
              <a:t>Node.js CRUD Example</a:t>
            </a:r>
            <a:endParaRPr b="1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438" name="Google Shape;43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125" y="3633900"/>
            <a:ext cx="16382198" cy="49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5"/>
          <p:cNvSpPr txBox="1"/>
          <p:nvPr>
            <p:ph type="title"/>
          </p:nvPr>
        </p:nvSpPr>
        <p:spPr>
          <a:xfrm>
            <a:off x="2171710" y="4290600"/>
            <a:ext cx="11919000" cy="120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44" name="Google Shape;444;p95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Automatic </a:t>
            </a: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5" name="Google Shape;44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925" y="3127799"/>
            <a:ext cx="12479300" cy="5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95"/>
          <p:cNvSpPr txBox="1"/>
          <p:nvPr/>
        </p:nvSpPr>
        <p:spPr>
          <a:xfrm>
            <a:off x="4981750" y="3601525"/>
            <a:ext cx="124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7" name="Google Shape;447;p95"/>
          <p:cNvSpPr txBox="1"/>
          <p:nvPr/>
        </p:nvSpPr>
        <p:spPr>
          <a:xfrm>
            <a:off x="1109925" y="2292700"/>
            <a:ext cx="7720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Dependencies</a:t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6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53" name="Google Shape;453;p96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Automatic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" name="Google Shape;454;p96"/>
          <p:cNvSpPr txBox="1"/>
          <p:nvPr/>
        </p:nvSpPr>
        <p:spPr>
          <a:xfrm>
            <a:off x="1109925" y="2292700"/>
            <a:ext cx="7720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Environment Variables</a:t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5" name="Google Shape;45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13" y="2733575"/>
            <a:ext cx="17686375" cy="57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7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61" name="Google Shape;461;p97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Automatic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97"/>
          <p:cNvSpPr txBox="1"/>
          <p:nvPr/>
        </p:nvSpPr>
        <p:spPr>
          <a:xfrm>
            <a:off x="1109925" y="2292700"/>
            <a:ext cx="14762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Standard CRUD endpoints</a:t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3" name="Google Shape;46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375" y="2979625"/>
            <a:ext cx="14365249" cy="637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8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69" name="Google Shape;469;p98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Automatic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98"/>
          <p:cNvSpPr txBox="1"/>
          <p:nvPr/>
        </p:nvSpPr>
        <p:spPr>
          <a:xfrm>
            <a:off x="1109925" y="2292700"/>
            <a:ext cx="14762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Standard CRUD endpoints</a:t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1" name="Google Shape;47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2617750"/>
            <a:ext cx="15316200" cy="79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3"/>
          <p:cNvSpPr txBox="1"/>
          <p:nvPr/>
        </p:nvSpPr>
        <p:spPr>
          <a:xfrm>
            <a:off x="2296800" y="3294700"/>
            <a:ext cx="136944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58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Char char="●"/>
            </a:pPr>
            <a:r>
              <a:rPr lang="en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Observability basics</a:t>
            </a:r>
            <a:endParaRPr sz="5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58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Char char="●"/>
            </a:pPr>
            <a:r>
              <a:rPr lang="en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is OpenTelemetry and why use it</a:t>
            </a:r>
            <a:endParaRPr sz="5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58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Char char="●"/>
            </a:pPr>
            <a:r>
              <a:rPr lang="en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Nodejs instrumentation </a:t>
            </a:r>
            <a:endParaRPr sz="5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58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Char char="●"/>
            </a:pPr>
            <a:r>
              <a:rPr lang="en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state of OpenTelemetry </a:t>
            </a:r>
            <a:endParaRPr sz="5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63"/>
          <p:cNvSpPr txBox="1"/>
          <p:nvPr/>
        </p:nvSpPr>
        <p:spPr>
          <a:xfrm>
            <a:off x="2296800" y="1452175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Agenda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4" name="Google Shape;274;p63"/>
          <p:cNvSpPr txBox="1"/>
          <p:nvPr/>
        </p:nvSpPr>
        <p:spPr>
          <a:xfrm>
            <a:off x="6714350" y="4247225"/>
            <a:ext cx="899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9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77" name="Google Shape;477;p99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Automatic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99"/>
          <p:cNvSpPr txBox="1"/>
          <p:nvPr/>
        </p:nvSpPr>
        <p:spPr>
          <a:xfrm>
            <a:off x="1109925" y="2292700"/>
            <a:ext cx="14762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Standard CRUD endpoints</a:t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9" name="Google Shape;47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2413125"/>
            <a:ext cx="15316200" cy="79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0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85" name="Google Shape;485;p100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Automatic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6" name="Google Shape;486;p100"/>
          <p:cNvSpPr txBox="1"/>
          <p:nvPr/>
        </p:nvSpPr>
        <p:spPr>
          <a:xfrm>
            <a:off x="1109925" y="2292700"/>
            <a:ext cx="14762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Start your application with the OTel wrapper</a:t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7" name="Google Shape;48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3501600"/>
            <a:ext cx="153162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1"/>
          <p:cNvSpPr txBox="1"/>
          <p:nvPr/>
        </p:nvSpPr>
        <p:spPr>
          <a:xfrm>
            <a:off x="2598350" y="2757750"/>
            <a:ext cx="12893100" cy="7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Manual</a:t>
            </a:r>
            <a:r>
              <a:rPr lang="en"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5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instrumentation requires incorporating particular code segments into your application to collect and transmit telemetry data. Namely, a collector that receives </a:t>
            </a:r>
            <a:r>
              <a:rPr lang="en" sz="4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trace</a:t>
            </a:r>
            <a:r>
              <a:rPr lang="en" sz="4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metrics, and logs and sends them via the Open Telemetry protocol to a specific destination.</a:t>
            </a:r>
            <a:endParaRPr sz="4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" name="Google Shape;493;p101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Two types of Instrumentation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" name="Google Shape;494;p101"/>
          <p:cNvSpPr txBox="1"/>
          <p:nvPr/>
        </p:nvSpPr>
        <p:spPr>
          <a:xfrm>
            <a:off x="2739150" y="9282650"/>
            <a:ext cx="1554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02"/>
          <p:cNvSpPr txBox="1"/>
          <p:nvPr>
            <p:ph type="title"/>
          </p:nvPr>
        </p:nvSpPr>
        <p:spPr>
          <a:xfrm>
            <a:off x="1797025" y="2218775"/>
            <a:ext cx="14009400" cy="52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 when would you want to use manual instrumentation?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3"/>
          <p:cNvSpPr txBox="1"/>
          <p:nvPr>
            <p:ph type="title"/>
          </p:nvPr>
        </p:nvSpPr>
        <p:spPr>
          <a:xfrm>
            <a:off x="2171710" y="4290600"/>
            <a:ext cx="11919000" cy="120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Step 1: Delete this line from your manage.py file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505" name="Google Shape;50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75" y="4034725"/>
            <a:ext cx="11140498" cy="517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04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511" name="Google Shape;511;p104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Manual</a:t>
            </a: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2" name="Google Shape;512;p104"/>
          <p:cNvSpPr txBox="1"/>
          <p:nvPr/>
        </p:nvSpPr>
        <p:spPr>
          <a:xfrm>
            <a:off x="1762650" y="2292700"/>
            <a:ext cx="14762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Open Telemetry E-Commerce Demo </a:t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104"/>
          <p:cNvSpPr txBox="1"/>
          <p:nvPr/>
        </p:nvSpPr>
        <p:spPr>
          <a:xfrm>
            <a:off x="3299850" y="8886900"/>
            <a:ext cx="1168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https://github.com/elastic/opentelemetry-demo</a:t>
            </a:r>
            <a:endParaRPr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4" name="Google Shape;51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38" y="3726800"/>
            <a:ext cx="4823325" cy="48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5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520" name="Google Shape;520;p105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Manual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1" name="Google Shape;521;p105"/>
          <p:cNvSpPr txBox="1"/>
          <p:nvPr/>
        </p:nvSpPr>
        <p:spPr>
          <a:xfrm>
            <a:off x="1762650" y="2292700"/>
            <a:ext cx="14762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Open Telemetry Demo (Elastic Flavor)</a:t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105"/>
          <p:cNvSpPr txBox="1"/>
          <p:nvPr/>
        </p:nvSpPr>
        <p:spPr>
          <a:xfrm>
            <a:off x="1427475" y="3726800"/>
            <a:ext cx="75096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●"/>
            </a:pPr>
            <a:r>
              <a:rPr lang="en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Demonstration of OTel in a large microservice infrastructure</a:t>
            </a:r>
            <a:endParaRPr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●"/>
            </a:pPr>
            <a:r>
              <a:rPr lang="en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Support for various languages</a:t>
            </a:r>
            <a:endParaRPr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●"/>
            </a:pPr>
            <a:r>
              <a:rPr lang="en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Automatic and Manual Instrumentation</a:t>
            </a:r>
            <a:endParaRPr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Char char="●"/>
            </a:pPr>
            <a:r>
              <a:rPr lang="en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fork uses Elastic connectors</a:t>
            </a:r>
            <a:endParaRPr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3" name="Google Shape;52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800" y="3828325"/>
            <a:ext cx="7789348" cy="38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06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529" name="Google Shape;529;p106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Manual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106"/>
          <p:cNvSpPr txBox="1"/>
          <p:nvPr/>
        </p:nvSpPr>
        <p:spPr>
          <a:xfrm>
            <a:off x="1762650" y="2292700"/>
            <a:ext cx="15335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/paymentservice</a:t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31" name="Google Shape;53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900" y="3726800"/>
            <a:ext cx="13330204" cy="518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7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537" name="Google Shape;537;p107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Manual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p107"/>
          <p:cNvSpPr txBox="1"/>
          <p:nvPr/>
        </p:nvSpPr>
        <p:spPr>
          <a:xfrm>
            <a:off x="1762650" y="2292700"/>
            <a:ext cx="15335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Initialization of modules - </a:t>
            </a:r>
            <a:r>
              <a:rPr b="1" lang="en" sz="52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charge.js</a:t>
            </a:r>
            <a:endParaRPr b="1" sz="52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39" name="Google Shape;53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25" y="3241294"/>
            <a:ext cx="16945951" cy="4981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08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545" name="Google Shape;545;p108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Manual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6" name="Google Shape;546;p108"/>
          <p:cNvSpPr txBox="1"/>
          <p:nvPr/>
        </p:nvSpPr>
        <p:spPr>
          <a:xfrm>
            <a:off x="1762650" y="2292700"/>
            <a:ext cx="153357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Creation of spans &amp; setting attributes - </a:t>
            </a:r>
            <a:r>
              <a:rPr b="1" lang="en" sz="5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charge.js</a:t>
            </a:r>
            <a:endParaRPr b="1" sz="5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47" name="Google Shape;54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63" y="2826275"/>
            <a:ext cx="12521274" cy="629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4"/>
          <p:cNvSpPr txBox="1"/>
          <p:nvPr>
            <p:ph type="title"/>
          </p:nvPr>
        </p:nvSpPr>
        <p:spPr>
          <a:xfrm>
            <a:off x="2370200" y="3934225"/>
            <a:ext cx="13431000" cy="332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 had attempted to find a short primer on starting with OpenTelemetry with Javascript but couldn’t find much more than a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demo application</a:t>
            </a:r>
            <a:r>
              <a:rPr b="1" lang="en">
                <a:solidFill>
                  <a:schemeClr val="lt1"/>
                </a:solidFill>
              </a:rPr>
              <a:t>.</a:t>
            </a:r>
            <a:r>
              <a:rPr lang="en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64"/>
          <p:cNvSpPr txBox="1"/>
          <p:nvPr/>
        </p:nvSpPr>
        <p:spPr>
          <a:xfrm>
            <a:off x="98450" y="9363600"/>
            <a:ext cx="1281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https://opentelemetry.io/docs/languages/js/getting-started/nodejs/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9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553" name="Google Shape;553;p109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Manual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4" name="Google Shape;554;p109"/>
          <p:cNvSpPr txBox="1"/>
          <p:nvPr/>
        </p:nvSpPr>
        <p:spPr>
          <a:xfrm>
            <a:off x="1762650" y="2292700"/>
            <a:ext cx="153357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Synthetic monitoring &amp; span termination - </a:t>
            </a:r>
            <a:r>
              <a:rPr b="1" lang="en" sz="47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charge.js</a:t>
            </a:r>
            <a:endParaRPr b="1" sz="47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5" name="Google Shape;555;p109"/>
          <p:cNvPicPr preferRelativeResize="0"/>
          <p:nvPr/>
        </p:nvPicPr>
        <p:blipFill rotWithShape="1">
          <a:blip r:embed="rId3">
            <a:alphaModFix/>
          </a:blip>
          <a:srcRect b="3030" l="0" r="0" t="-3030"/>
          <a:stretch/>
        </p:blipFill>
        <p:spPr>
          <a:xfrm>
            <a:off x="3068500" y="2495925"/>
            <a:ext cx="12151000" cy="75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0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561" name="Google Shape;561;p110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Manual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2" name="Google Shape;562;p110"/>
          <p:cNvSpPr txBox="1"/>
          <p:nvPr/>
        </p:nvSpPr>
        <p:spPr>
          <a:xfrm>
            <a:off x="1762650" y="2292700"/>
            <a:ext cx="15335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Initialization of modules - </a:t>
            </a:r>
            <a:r>
              <a:rPr b="1" lang="en" sz="5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index.js</a:t>
            </a:r>
            <a:endParaRPr b="1" sz="52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3" name="Google Shape;5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000" y="2961675"/>
            <a:ext cx="12453995" cy="567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11"/>
          <p:cNvSpPr txBox="1"/>
          <p:nvPr>
            <p:ph type="title"/>
          </p:nvPr>
        </p:nvSpPr>
        <p:spPr>
          <a:xfrm>
            <a:off x="231000" y="123200"/>
            <a:ext cx="11688300" cy="36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569" name="Google Shape;569;p111"/>
          <p:cNvSpPr txBox="1"/>
          <p:nvPr/>
        </p:nvSpPr>
        <p:spPr>
          <a:xfrm>
            <a:off x="0" y="1120125"/>
            <a:ext cx="1828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Manual Instrumentation Example</a:t>
            </a:r>
            <a:endParaRPr b="1" sz="7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0" name="Google Shape;570;p111"/>
          <p:cNvSpPr txBox="1"/>
          <p:nvPr/>
        </p:nvSpPr>
        <p:spPr>
          <a:xfrm>
            <a:off x="1762650" y="2292700"/>
            <a:ext cx="15335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Execution of charge function</a:t>
            </a:r>
            <a:r>
              <a:rPr b="1" lang="en" sz="52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b="1" lang="en" sz="5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index.js</a:t>
            </a:r>
            <a:endParaRPr b="1" sz="52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1" name="Google Shape;571;p111"/>
          <p:cNvPicPr preferRelativeResize="0"/>
          <p:nvPr/>
        </p:nvPicPr>
        <p:blipFill rotWithShape="1">
          <a:blip r:embed="rId3">
            <a:alphaModFix/>
          </a:blip>
          <a:srcRect b="7301" l="0" r="0" t="7301"/>
          <a:stretch/>
        </p:blipFill>
        <p:spPr>
          <a:xfrm>
            <a:off x="2708076" y="3375625"/>
            <a:ext cx="12871852" cy="655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12"/>
          <p:cNvSpPr txBox="1"/>
          <p:nvPr>
            <p:ph type="title"/>
          </p:nvPr>
        </p:nvSpPr>
        <p:spPr>
          <a:xfrm>
            <a:off x="782799" y="5053725"/>
            <a:ext cx="8237400" cy="170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1"/>
                </a:solidFill>
              </a:rPr>
              <a:t>State of adoption</a:t>
            </a:r>
            <a:endParaRPr b="1"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3"/>
          <p:cNvSpPr txBox="1"/>
          <p:nvPr>
            <p:ph type="title"/>
          </p:nvPr>
        </p:nvSpPr>
        <p:spPr>
          <a:xfrm>
            <a:off x="1504350" y="3874500"/>
            <a:ext cx="15279300" cy="25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Status: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https://opentelemetry.io/status/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Registry of modules: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https://opentelemetry.io/ecosystem/registry/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Getting started (JS):</a:t>
            </a:r>
            <a:br>
              <a:rPr lang="en">
                <a:solidFill>
                  <a:schemeClr val="lt1"/>
                </a:solidFill>
              </a:rPr>
            </a:br>
            <a:r>
              <a:rPr lang="en" u="sng">
                <a:solidFill>
                  <a:schemeClr val="hlink"/>
                </a:solidFill>
                <a:hlinkClick r:id="rId5"/>
              </a:rPr>
              <a:t>https://opentelemetry.io/docs/languages/js/getting-started/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4"/>
          <p:cNvSpPr txBox="1"/>
          <p:nvPr>
            <p:ph type="title"/>
          </p:nvPr>
        </p:nvSpPr>
        <p:spPr>
          <a:xfrm>
            <a:off x="2171708" y="4290600"/>
            <a:ext cx="10099500" cy="170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7200">
                <a:solidFill>
                  <a:schemeClr val="accent1"/>
                </a:solidFill>
              </a:rPr>
              <a:t>Takeaways</a:t>
            </a:r>
            <a:endParaRPr b="1"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5"/>
          <p:cNvSpPr txBox="1"/>
          <p:nvPr>
            <p:ph type="title"/>
          </p:nvPr>
        </p:nvSpPr>
        <p:spPr>
          <a:xfrm>
            <a:off x="2370200" y="3934225"/>
            <a:ext cx="13431000" cy="332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ECECEC"/>
                </a:solidFill>
              </a:rPr>
              <a:t>OpenTelemetry is an open-source, vendor-neutral observability framework designed to integrate with any backend system.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6"/>
          <p:cNvSpPr txBox="1"/>
          <p:nvPr/>
        </p:nvSpPr>
        <p:spPr>
          <a:xfrm>
            <a:off x="2375275" y="2916700"/>
            <a:ext cx="134133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It's very easy to start instrumenting your code.</a:t>
            </a:r>
            <a:endParaRPr sz="5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17"/>
          <p:cNvSpPr txBox="1"/>
          <p:nvPr/>
        </p:nvSpPr>
        <p:spPr>
          <a:xfrm>
            <a:off x="2311400" y="3555650"/>
            <a:ext cx="134133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It is highly </a:t>
            </a:r>
            <a:r>
              <a:rPr lang="en" sz="52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configurable and extensible</a:t>
            </a:r>
            <a:endParaRPr sz="52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8"/>
          <p:cNvSpPr txBox="1"/>
          <p:nvPr>
            <p:ph type="title"/>
          </p:nvPr>
        </p:nvSpPr>
        <p:spPr>
          <a:xfrm>
            <a:off x="2171701" y="4290600"/>
            <a:ext cx="12184800" cy="204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It scales well from small to large applications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8525"/>
            <a:ext cx="17983200" cy="833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9"/>
          <p:cNvSpPr/>
          <p:nvPr/>
        </p:nvSpPr>
        <p:spPr>
          <a:xfrm>
            <a:off x="1424425" y="5868575"/>
            <a:ext cx="8928300" cy="352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2" name="Google Shape;61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483" y="6529385"/>
            <a:ext cx="2457302" cy="216708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19"/>
          <p:cNvSpPr txBox="1"/>
          <p:nvPr>
            <p:ph type="title"/>
          </p:nvPr>
        </p:nvSpPr>
        <p:spPr>
          <a:xfrm>
            <a:off x="4677776" y="6514025"/>
            <a:ext cx="5675100" cy="222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600">
                <a:solidFill>
                  <a:schemeClr val="lt1"/>
                </a:solidFill>
              </a:rPr>
              <a:t>Slides &amp; Demo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614" name="Google Shape;614;p119"/>
          <p:cNvSpPr txBox="1"/>
          <p:nvPr/>
        </p:nvSpPr>
        <p:spPr>
          <a:xfrm>
            <a:off x="1577100" y="655825"/>
            <a:ext cx="899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  <a:endParaRPr b="1" sz="7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5" name="Google Shape;615;p119"/>
          <p:cNvSpPr/>
          <p:nvPr/>
        </p:nvSpPr>
        <p:spPr>
          <a:xfrm>
            <a:off x="1424425" y="2167875"/>
            <a:ext cx="8928300" cy="3406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6" name="Google Shape;616;p119"/>
          <p:cNvSpPr txBox="1"/>
          <p:nvPr>
            <p:ph type="title"/>
          </p:nvPr>
        </p:nvSpPr>
        <p:spPr>
          <a:xfrm>
            <a:off x="1424425" y="3138225"/>
            <a:ext cx="5571000" cy="15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</a:rPr>
              <a:t>justin.castilla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</a:rPr>
              <a:t>@elastic.co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617" name="Google Shape;617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5525" y="2574673"/>
            <a:ext cx="2670574" cy="26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6"/>
          <p:cNvSpPr txBox="1"/>
          <p:nvPr>
            <p:ph type="title"/>
          </p:nvPr>
        </p:nvSpPr>
        <p:spPr>
          <a:xfrm>
            <a:off x="869975" y="1633075"/>
            <a:ext cx="15705300" cy="74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1"/>
                </a:solidFill>
              </a:rPr>
              <a:t>Observability fundamentals</a:t>
            </a:r>
            <a:endParaRPr b="1"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7"/>
          <p:cNvSpPr txBox="1"/>
          <p:nvPr>
            <p:ph type="title"/>
          </p:nvPr>
        </p:nvSpPr>
        <p:spPr>
          <a:xfrm>
            <a:off x="1955800" y="3365500"/>
            <a:ext cx="13845300" cy="389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Observability helps you determine what's happening inside your system by analyzing the data it outputs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8"/>
          <p:cNvSpPr txBox="1"/>
          <p:nvPr>
            <p:ph type="title"/>
          </p:nvPr>
        </p:nvSpPr>
        <p:spPr>
          <a:xfrm>
            <a:off x="1955800" y="3365500"/>
            <a:ext cx="13845300" cy="389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The external outputs of a system—such as error messages, system logs, and performance metrics—act as hints that offer insights into the internal state of the system. </a:t>
            </a:r>
            <a:endParaRPr sz="4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4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3 Elastic theme">
  <a:themeElements>
    <a:clrScheme name="Simple Light">
      <a:dk1>
        <a:srgbClr val="000000"/>
      </a:dk1>
      <a:lt1>
        <a:srgbClr val="FFFFFF"/>
      </a:lt1>
      <a:dk2>
        <a:srgbClr val="00BFB3"/>
      </a:dk2>
      <a:lt2>
        <a:srgbClr val="101C3F"/>
      </a:lt2>
      <a:accent1>
        <a:srgbClr val="7DE2D1"/>
      </a:accent1>
      <a:accent2>
        <a:srgbClr val="20377D"/>
      </a:accent2>
      <a:accent3>
        <a:srgbClr val="0077CC"/>
      </a:accent3>
      <a:accent4>
        <a:srgbClr val="FF957D"/>
      </a:accent4>
      <a:accent5>
        <a:srgbClr val="F04E98"/>
      </a:accent5>
      <a:accent6>
        <a:srgbClr val="FEC514"/>
      </a:accent6>
      <a:hlink>
        <a:srgbClr val="0077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